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704" r:id="rId2"/>
    <p:sldId id="702" r:id="rId3"/>
    <p:sldId id="703" r:id="rId4"/>
    <p:sldId id="700" r:id="rId5"/>
    <p:sldId id="701" r:id="rId6"/>
    <p:sldId id="635" r:id="rId7"/>
    <p:sldId id="636" r:id="rId8"/>
    <p:sldId id="637" r:id="rId9"/>
    <p:sldId id="638" r:id="rId10"/>
    <p:sldId id="639" r:id="rId11"/>
    <p:sldId id="64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45" autoAdjust="0"/>
    <p:restoredTop sz="92998" autoAdjust="0"/>
  </p:normalViewPr>
  <p:slideViewPr>
    <p:cSldViewPr snapToGrid="0">
      <p:cViewPr varScale="1">
        <p:scale>
          <a:sx n="73" d="100"/>
          <a:sy n="73" d="100"/>
        </p:scale>
        <p:origin x="763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65BBB-9053-4FB2-B204-6D5C221D5451}" type="datetimeFigureOut">
              <a:rPr lang="en-IN" smtClean="0"/>
              <a:pPr/>
              <a:t>18-04-2024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B192C4-1362-4BBE-9949-F6525E95393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035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2006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Costas Busch - RPI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CFCD6-D300-4021-B6CE-49872693289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254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2006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Costas Busch - RPI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CFCD6-D300-4021-B6CE-49872693289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5572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2006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Costas Busch - RPI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CFCD6-D300-4021-B6CE-49872693289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860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2006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Costas Busch - RPI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CFCD6-D300-4021-B6CE-49872693289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5113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2006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Costas Busch - RPI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CFCD6-D300-4021-B6CE-49872693289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2023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2006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Costas Busch - RPI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CFCD6-D300-4021-B6CE-49872693289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017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2006</a:t>
            </a:r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Costas Busch - RPI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CFCD6-D300-4021-B6CE-49872693289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3688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2006</a:t>
            </a: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Costas Busch - RPI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CFCD6-D300-4021-B6CE-49872693289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7818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2006</a:t>
            </a:r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Costas Busch - RPI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CFCD6-D300-4021-B6CE-49872693289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018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2006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Costas Busch - RPI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CFCD6-D300-4021-B6CE-49872693289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3458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2006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Costas Busch - RPI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CFCD6-D300-4021-B6CE-49872693289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5866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alatino Linotype" panose="02040502050505030304" pitchFamily="18" charset="0"/>
              </a:defRPr>
            </a:lvl1pPr>
          </a:lstStyle>
          <a:p>
            <a:r>
              <a:rPr lang="en-US"/>
              <a:t>Fall 2006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alatino Linotype" panose="02040502050505030304" pitchFamily="18" charset="0"/>
              </a:defRPr>
            </a:lvl1pPr>
          </a:lstStyle>
          <a:p>
            <a:r>
              <a:rPr lang="en-IN"/>
              <a:t>Costas Busch - RPI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alatino Linotype" panose="02040502050505030304" pitchFamily="18" charset="0"/>
              </a:defRPr>
            </a:lvl1pPr>
          </a:lstStyle>
          <a:p>
            <a:fld id="{9C8CFCD6-D300-4021-B6CE-49872693289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6578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C00000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9116" y="2646229"/>
            <a:ext cx="9144000" cy="996857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sz="4800" b="1" dirty="0"/>
              <a:t>Turing Machines </a:t>
            </a:r>
            <a:br>
              <a:rPr lang="en-US" sz="4800" b="1" dirty="0"/>
            </a:br>
            <a:endParaRPr lang="en-IN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5742" y="1410588"/>
            <a:ext cx="9144000" cy="1655762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000099"/>
                </a:solidFill>
              </a:rPr>
              <a:t>Module - 6</a:t>
            </a:r>
            <a:endParaRPr lang="en-IN" sz="4400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741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Cont..,</a:t>
            </a:r>
            <a:endParaRPr lang="en-US"/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852488" y="1443038"/>
            <a:ext cx="10515600" cy="435133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Now we will design an </a:t>
            </a:r>
            <a:r>
              <a:rPr lang="en-US" b="1" dirty="0"/>
              <a:t>Inverted Halting Machine (HM)</a:t>
            </a:r>
            <a:r>
              <a:rPr lang="en-US" b="1" baseline="-25000" dirty="0"/>
              <a:t>2</a:t>
            </a:r>
            <a:r>
              <a:rPr lang="en-US" b="1" dirty="0"/>
              <a:t> </a:t>
            </a:r>
            <a:r>
              <a:rPr lang="en-US" dirty="0"/>
              <a:t>as −</a:t>
            </a:r>
          </a:p>
          <a:p>
            <a:pPr>
              <a:lnSpc>
                <a:spcPct val="100000"/>
              </a:lnSpc>
            </a:pPr>
            <a:r>
              <a:rPr lang="en-US" dirty="0"/>
              <a:t>If </a:t>
            </a:r>
            <a:r>
              <a:rPr lang="en-US" b="1" dirty="0"/>
              <a:t>H </a:t>
            </a:r>
            <a:r>
              <a:rPr lang="en-US" dirty="0"/>
              <a:t>returns YES, then loop forever.</a:t>
            </a:r>
          </a:p>
          <a:p>
            <a:pPr>
              <a:lnSpc>
                <a:spcPct val="100000"/>
              </a:lnSpc>
            </a:pPr>
            <a:r>
              <a:rPr lang="en-US" dirty="0"/>
              <a:t>If </a:t>
            </a:r>
            <a:r>
              <a:rPr lang="en-US" b="1" dirty="0"/>
              <a:t>H </a:t>
            </a:r>
            <a:r>
              <a:rPr lang="en-US" dirty="0"/>
              <a:t>returns NO, then halt.</a:t>
            </a:r>
          </a:p>
          <a:p>
            <a:pPr>
              <a:lnSpc>
                <a:spcPct val="100000"/>
              </a:lnSpc>
            </a:pPr>
            <a:r>
              <a:rPr lang="en-US" dirty="0"/>
              <a:t>The block diagram of an ‘Inverted halting machine’ −</a:t>
            </a:r>
          </a:p>
        </p:txBody>
      </p:sp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16250" y="3784600"/>
            <a:ext cx="6496050" cy="286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Cont..,</a:t>
            </a:r>
            <a:endParaRPr lang="en-US"/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Further, a machine </a:t>
            </a:r>
            <a:r>
              <a:rPr lang="en-US" b="1" dirty="0"/>
              <a:t>(HM)</a:t>
            </a:r>
            <a:r>
              <a:rPr lang="en-US" b="1" baseline="-25000" dirty="0"/>
              <a:t>2</a:t>
            </a:r>
            <a:r>
              <a:rPr lang="en-US" b="1" dirty="0"/>
              <a:t> </a:t>
            </a:r>
            <a:r>
              <a:rPr lang="en-US" dirty="0"/>
              <a:t>in</a:t>
            </a:r>
            <a:r>
              <a:rPr lang="en-US" b="1" dirty="0"/>
              <a:t> </a:t>
            </a:r>
            <a:r>
              <a:rPr lang="en-US" dirty="0"/>
              <a:t>which input itself is constructed as follows −</a:t>
            </a:r>
          </a:p>
          <a:p>
            <a:pPr lvl="1"/>
            <a:r>
              <a:rPr lang="en-US" i="1" dirty="0"/>
              <a:t>If (HM)</a:t>
            </a:r>
            <a:r>
              <a:rPr lang="en-US" i="1" baseline="-25000" dirty="0"/>
              <a:t>2</a:t>
            </a:r>
            <a:r>
              <a:rPr lang="en-US" i="1" dirty="0"/>
              <a:t> halts on input, loop forever.</a:t>
            </a:r>
          </a:p>
          <a:p>
            <a:pPr lvl="1"/>
            <a:r>
              <a:rPr lang="en-US" i="1" dirty="0"/>
              <a:t>Else, halt.</a:t>
            </a:r>
          </a:p>
          <a:p>
            <a:r>
              <a:rPr lang="en-US" dirty="0"/>
              <a:t>Here, we have got a contradiction. Hence, the halting problem is </a:t>
            </a:r>
            <a:r>
              <a:rPr lang="en-US" b="1" dirty="0"/>
              <a:t>undecidable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DB018-C4A7-502A-FD65-77EDD1330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IN" dirty="0"/>
              <a:t>The Church Turing 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56DAB-B1E0-EACA-EFFF-5B0E80DB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0728" y="1165225"/>
            <a:ext cx="10515600" cy="4351338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computable function </a:t>
            </a:r>
            <a:r>
              <a:rPr lang="en-US" dirty="0"/>
              <a:t>is a function that a Turing Machine can compute.</a:t>
            </a:r>
          </a:p>
          <a:p>
            <a:r>
              <a:rPr lang="en-US" dirty="0">
                <a:solidFill>
                  <a:srgbClr val="FF0000"/>
                </a:solidFill>
              </a:rPr>
              <a:t>Alonzo Church </a:t>
            </a:r>
            <a:r>
              <a:rPr lang="en-US" dirty="0"/>
              <a:t>and </a:t>
            </a:r>
            <a:r>
              <a:rPr lang="en-US" dirty="0">
                <a:solidFill>
                  <a:srgbClr val="006600"/>
                </a:solidFill>
              </a:rPr>
              <a:t>Alan Turing</a:t>
            </a:r>
            <a:r>
              <a:rPr lang="en-US" dirty="0"/>
              <a:t> showed </a:t>
            </a:r>
          </a:p>
          <a:p>
            <a:pPr lvl="1"/>
            <a:r>
              <a:rPr lang="en-US" dirty="0">
                <a:solidFill>
                  <a:srgbClr val="000099"/>
                </a:solidFill>
              </a:rPr>
              <a:t>Anything that can be computed can be computed by Turing Machine</a:t>
            </a:r>
          </a:p>
          <a:p>
            <a:pPr lvl="1"/>
            <a:r>
              <a:rPr lang="en-US" dirty="0">
                <a:solidFill>
                  <a:srgbClr val="000099"/>
                </a:solidFill>
              </a:rPr>
              <a:t>Only functions that are computable by TM are computable</a:t>
            </a:r>
          </a:p>
          <a:p>
            <a:pPr lvl="1"/>
            <a:r>
              <a:rPr lang="en-US" dirty="0">
                <a:solidFill>
                  <a:srgbClr val="006600"/>
                </a:solidFill>
              </a:rPr>
              <a:t>There is no such computing problem that TM cannot compute</a:t>
            </a:r>
          </a:p>
          <a:p>
            <a:pPr lvl="1"/>
            <a:endParaRPr lang="en-US" dirty="0">
              <a:solidFill>
                <a:srgbClr val="006600"/>
              </a:solidFill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B7DED5-D09F-89F5-1E81-C4640B00DA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4" t="24653" r="54415" b="35661"/>
          <a:stretch/>
        </p:blipFill>
        <p:spPr>
          <a:xfrm>
            <a:off x="1518558" y="3875088"/>
            <a:ext cx="4773385" cy="27216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E36FF8-8EEB-1D1A-A369-48FD15AA46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371" t="24653" r="9128" b="35661"/>
          <a:stretch/>
        </p:blipFill>
        <p:spPr>
          <a:xfrm>
            <a:off x="6487886" y="3875088"/>
            <a:ext cx="4773385" cy="272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97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68D9-E80C-4D77-1C8A-0556593AD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443"/>
            <a:ext cx="10515600" cy="1325563"/>
          </a:xfrm>
        </p:spPr>
        <p:txBody>
          <a:bodyPr/>
          <a:lstStyle/>
          <a:p>
            <a:r>
              <a:rPr lang="en-IN" dirty="0" err="1"/>
              <a:t>Cont</a:t>
            </a:r>
            <a:r>
              <a:rPr lang="en-IN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15674-79F0-0AC3-A69E-5374E53F5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8572"/>
            <a:ext cx="10515600" cy="493258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Multiple attempts have been made to enhance / modify the design of TM to make it more powerful.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Like multi-head, multi-tapes, multi-track, allow non-determinism,… [Variations in TM]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However, all </a:t>
            </a:r>
            <a:r>
              <a:rPr lang="en-US" dirty="0">
                <a:solidFill>
                  <a:srgbClr val="000099"/>
                </a:solidFill>
              </a:rPr>
              <a:t>the resulting variations </a:t>
            </a:r>
            <a:r>
              <a:rPr lang="en-US" dirty="0"/>
              <a:t>turned out to be strictly </a:t>
            </a:r>
            <a:r>
              <a:rPr lang="en-US" dirty="0">
                <a:solidFill>
                  <a:srgbClr val="000099"/>
                </a:solidFill>
              </a:rPr>
              <a:t>equivalent to the standard Turing machine </a:t>
            </a:r>
            <a:r>
              <a:rPr lang="en-US" dirty="0"/>
              <a:t>in terms of the set of the functions that it can complete thereby, supporting </a:t>
            </a:r>
            <a:r>
              <a:rPr lang="en-US" dirty="0">
                <a:solidFill>
                  <a:srgbClr val="006600"/>
                </a:solidFill>
              </a:rPr>
              <a:t>Church Turing Thesis.</a:t>
            </a:r>
            <a:endParaRPr lang="en-IN" dirty="0">
              <a:solidFill>
                <a:srgbClr val="0066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8079BE-5AE9-1365-0907-37AA41B0B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3" t="56296" r="27381" b="8360"/>
          <a:stretch/>
        </p:blipFill>
        <p:spPr>
          <a:xfrm>
            <a:off x="3770086" y="4455886"/>
            <a:ext cx="7209971" cy="22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89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DB018-C4A7-502A-FD65-77EDD1330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631" y="0"/>
            <a:ext cx="11684731" cy="1325563"/>
          </a:xfrm>
        </p:spPr>
        <p:txBody>
          <a:bodyPr>
            <a:normAutofit/>
          </a:bodyPr>
          <a:lstStyle/>
          <a:p>
            <a:r>
              <a:rPr lang="en-IN" sz="4000" dirty="0"/>
              <a:t>Recursive and Recursively Enumerable languages</a:t>
            </a: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32" y="1166118"/>
            <a:ext cx="11684731" cy="1725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31" y="3135363"/>
            <a:ext cx="11684731" cy="18300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5843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DB018-C4A7-502A-FD65-77EDD1330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Decidability and Un-decidability</a:t>
            </a: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44" y="1105748"/>
            <a:ext cx="11879212" cy="1488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814128"/>
            <a:ext cx="11883656" cy="1034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95" y="4041464"/>
            <a:ext cx="11878761" cy="24762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3235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Halting Problem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2625" y="1825625"/>
            <a:ext cx="1089025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3200" dirty="0"/>
              <a:t>Deals with two decision problems:</a:t>
            </a:r>
          </a:p>
          <a:p>
            <a:pPr marL="971550" lvl="1" indent="-514350">
              <a:lnSpc>
                <a:spcPct val="150000"/>
              </a:lnSpc>
              <a:buFont typeface="Calibri Light" pitchFamily="34" charset="0"/>
              <a:buAutoNum type="arabicPeriod"/>
            </a:pPr>
            <a:r>
              <a:rPr lang="en-US" b="1" dirty="0">
                <a:solidFill>
                  <a:srgbClr val="000099"/>
                </a:solidFill>
              </a:rPr>
              <a:t>Accepts</a:t>
            </a:r>
            <a:r>
              <a:rPr lang="en-US" dirty="0"/>
              <a:t>: Given a TM, T and a string w, is w </a:t>
            </a:r>
            <a:r>
              <a:rPr lang="el-GR" dirty="0">
                <a:latin typeface="Cambria Math" pitchFamily="18" charset="0"/>
                <a:ea typeface="Cambria Math" pitchFamily="18" charset="0"/>
                <a:cs typeface="Cambria Math" pitchFamily="18" charset="0"/>
              </a:rPr>
              <a:t>ϵ</a:t>
            </a:r>
            <a:r>
              <a:rPr lang="en-US" dirty="0"/>
              <a:t> L(T).</a:t>
            </a:r>
          </a:p>
          <a:p>
            <a:pPr marL="971550" lvl="1" indent="-514350">
              <a:lnSpc>
                <a:spcPct val="150000"/>
              </a:lnSpc>
              <a:buFont typeface="Calibri Light" pitchFamily="34" charset="0"/>
              <a:buAutoNum type="arabicPeriod"/>
            </a:pPr>
            <a:r>
              <a:rPr lang="en-US" b="1" dirty="0">
                <a:solidFill>
                  <a:srgbClr val="000099"/>
                </a:solidFill>
              </a:rPr>
              <a:t>Halts</a:t>
            </a:r>
            <a:r>
              <a:rPr lang="en-US" dirty="0"/>
              <a:t>: Given a TM, T and a string w, does T halt on input, w.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Can be stated in two ways, for a given TM and string, w</a:t>
            </a:r>
          </a:p>
          <a:p>
            <a:pPr marL="971550" lvl="1" indent="-514350">
              <a:lnSpc>
                <a:spcPct val="150000"/>
              </a:lnSpc>
              <a:buFont typeface="Calibri Light" pitchFamily="34" charset="0"/>
              <a:buAutoNum type="arabicPeriod"/>
            </a:pPr>
            <a:r>
              <a:rPr lang="en-US" dirty="0">
                <a:solidFill>
                  <a:srgbClr val="000099"/>
                </a:solidFill>
              </a:rPr>
              <a:t>Does the TM accepts the string, w?</a:t>
            </a:r>
          </a:p>
          <a:p>
            <a:pPr marL="971550" lvl="1" indent="-514350">
              <a:lnSpc>
                <a:spcPct val="150000"/>
              </a:lnSpc>
              <a:buFont typeface="Calibri Light" pitchFamily="34" charset="0"/>
              <a:buAutoNum type="arabicPeriod"/>
            </a:pPr>
            <a:r>
              <a:rPr lang="en-US" dirty="0">
                <a:solidFill>
                  <a:srgbClr val="000099"/>
                </a:solidFill>
              </a:rPr>
              <a:t>Whether TM halts by accepting / rejecting the string, w?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Halting Problem</a:t>
            </a:r>
            <a:endParaRPr lang="en-US"/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852488" y="1635125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Given an arbitrary TM and arbitrary input for the machine, then is it possible to determine whether the machine will ever halt on given input? This is called </a:t>
            </a:r>
            <a:r>
              <a:rPr lang="en-US" b="1" dirty="0">
                <a:solidFill>
                  <a:srgbClr val="000099"/>
                </a:solidFill>
              </a:rPr>
              <a:t>halting problem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/>
              <a:t>That means we are asking for a procedure which enable us to solve the halting problem for every pair (machine &amp; input). The answer is “no”. That is </a:t>
            </a:r>
            <a:r>
              <a:rPr lang="en-US" b="1" dirty="0">
                <a:solidFill>
                  <a:srgbClr val="FF0000"/>
                </a:solidFill>
              </a:rPr>
              <a:t>halting problem is unsolvable</a:t>
            </a:r>
            <a:r>
              <a:rPr lang="en-US" b="1" dirty="0"/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Halting Problem is undecidable</a:t>
            </a:r>
            <a:endParaRPr 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755650" y="1730375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000099"/>
                </a:solidFill>
              </a:rPr>
              <a:t>Input</a:t>
            </a:r>
            <a:r>
              <a:rPr lang="en-US" b="1" dirty="0"/>
              <a:t> </a:t>
            </a:r>
            <a:r>
              <a:rPr lang="en-US" dirty="0"/>
              <a:t>− A Turing machine and an input string </a:t>
            </a:r>
            <a:r>
              <a:rPr lang="en-US" b="1" dirty="0"/>
              <a:t>w.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000099"/>
                </a:solidFill>
              </a:rPr>
              <a:t>Problem</a:t>
            </a:r>
            <a:r>
              <a:rPr lang="en-US" b="1" dirty="0"/>
              <a:t> </a:t>
            </a:r>
            <a:r>
              <a:rPr lang="en-US" dirty="0"/>
              <a:t>− Does the Turing machine finish computing of the string </a:t>
            </a:r>
            <a:r>
              <a:rPr lang="en-US" b="1" dirty="0"/>
              <a:t>w </a:t>
            </a:r>
            <a:r>
              <a:rPr lang="en-US" dirty="0"/>
              <a:t>in a finite number of steps? </a:t>
            </a:r>
            <a:r>
              <a:rPr lang="en-US" i="1" dirty="0">
                <a:solidFill>
                  <a:srgbClr val="FF0000"/>
                </a:solidFill>
              </a:rPr>
              <a:t>The answer must be either yes or no.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000099"/>
                </a:solidFill>
              </a:rPr>
              <a:t>Proof</a:t>
            </a:r>
            <a:r>
              <a:rPr lang="en-US" b="1" dirty="0"/>
              <a:t> </a:t>
            </a:r>
            <a:r>
              <a:rPr lang="en-US" dirty="0"/>
              <a:t>− At first, we will assume that such a Turing machine exists to solve this problem and then we will show it is contradicting itself. We will call this Turing machine as a </a:t>
            </a:r>
            <a:r>
              <a:rPr lang="en-US" b="1" dirty="0"/>
              <a:t>Halting machine </a:t>
            </a:r>
            <a:r>
              <a:rPr lang="en-US" dirty="0"/>
              <a:t>that produces a ‘yes’ or ‘no’. If the halting machine finishes in a finite amount of time, the output comes as ‘yes’, otherwise as ‘no’.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Cont..,</a:t>
            </a:r>
            <a:endParaRPr lang="en-US"/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block diagram of a Halting machine −</a:t>
            </a:r>
          </a:p>
        </p:txBody>
      </p:sp>
      <p:pic>
        <p:nvPicPr>
          <p:cNvPr id="1434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12825" y="2867025"/>
            <a:ext cx="10174288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18355</TotalTime>
  <Words>514</Words>
  <Application>Microsoft Office PowerPoint</Application>
  <PresentationFormat>Widescreen</PresentationFormat>
  <Paragraphs>40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Palatino Linotype</vt:lpstr>
      <vt:lpstr>Office Theme</vt:lpstr>
      <vt:lpstr>Turing Machines  </vt:lpstr>
      <vt:lpstr>The Church Turing Thesis</vt:lpstr>
      <vt:lpstr>Cont…</vt:lpstr>
      <vt:lpstr>Recursive and Recursively Enumerable languages</vt:lpstr>
      <vt:lpstr>Decidability and Un-decidability</vt:lpstr>
      <vt:lpstr>Halting Problem</vt:lpstr>
      <vt:lpstr>Halting Problem</vt:lpstr>
      <vt:lpstr>Halting Problem is undecidable</vt:lpstr>
      <vt:lpstr>Cont..,</vt:lpstr>
      <vt:lpstr>Cont..,</vt:lpstr>
      <vt:lpstr>Cont..,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Mathematical Logic And Algebraic Structures</dc:title>
  <dc:creator>HP</dc:creator>
  <cp:lastModifiedBy>Arumuga Arun R</cp:lastModifiedBy>
  <cp:revision>663</cp:revision>
  <dcterms:created xsi:type="dcterms:W3CDTF">2020-07-30T09:53:05Z</dcterms:created>
  <dcterms:modified xsi:type="dcterms:W3CDTF">2024-04-18T06:21:10Z</dcterms:modified>
</cp:coreProperties>
</file>